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9" r:id="rId3"/>
    <p:sldId id="260" r:id="rId4"/>
    <p:sldId id="261" r:id="rId5"/>
    <p:sldId id="262" r:id="rId6"/>
    <p:sldId id="278" r:id="rId7"/>
    <p:sldId id="277" r:id="rId8"/>
    <p:sldId id="264" r:id="rId9"/>
    <p:sldId id="265" r:id="rId10"/>
    <p:sldId id="276" r:id="rId11"/>
    <p:sldId id="266" r:id="rId12"/>
    <p:sldId id="267" r:id="rId13"/>
    <p:sldId id="279" r:id="rId14"/>
    <p:sldId id="280" r:id="rId15"/>
    <p:sldId id="281" r:id="rId16"/>
    <p:sldId id="282" r:id="rId17"/>
    <p:sldId id="272" r:id="rId18"/>
    <p:sldId id="273" r:id="rId19"/>
    <p:sldId id="275" r:id="rId20"/>
    <p:sldId id="274" r:id="rId21"/>
    <p:sldId id="283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4660"/>
  </p:normalViewPr>
  <p:slideViewPr>
    <p:cSldViewPr snapToGrid="0">
      <p:cViewPr varScale="1">
        <p:scale>
          <a:sx n="85" d="100"/>
          <a:sy n="85" d="100"/>
        </p:scale>
        <p:origin x="6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1.png>
</file>

<file path=ppt/media/image12.png>
</file>

<file path=ppt/media/image13.png>
</file>

<file path=ppt/media/image14.png>
</file>

<file path=ppt/media/image3.jpeg>
</file>

<file path=ppt/media/image4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18E1F-400C-4A38-BF5F-6EDD7F9578A6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9392A-470E-486C-AB5F-059C63D94D7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61056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1451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https://www.google.com/url?sa=t&amp;rct=j&amp;q=&amp;esrc=s&amp;source=web&amp;cd=4&amp;cad=rja&amp;uact=8&amp;ved=0ahUKEwjnh-Sk-OLbAhWGCpoKHai2B_oQFghZMAM&amp;url=https%3A%2F%2Fwww.cis.rit.edu%2Fclass%2Fsimg782%2Flectures%2Flecture_10%2Flec782_05_10.pdf&amp;usg=AOvVaw2t8QV1KwfqM5G-kJZx6lGk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02582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Mitbuilden</a:t>
            </a:r>
            <a:r>
              <a:rPr lang="de-CH" dirty="0" smtClean="0"/>
              <a:t> der </a:t>
            </a:r>
            <a:r>
              <a:rPr lang="de-CH" dirty="0" err="1" smtClean="0"/>
              <a:t>Tracker</a:t>
            </a:r>
            <a:r>
              <a:rPr lang="de-CH" dirty="0" smtClean="0"/>
              <a:t> </a:t>
            </a:r>
            <a:r>
              <a:rPr lang="de-CH" dirty="0" err="1" smtClean="0"/>
              <a:t>library</a:t>
            </a:r>
            <a:r>
              <a:rPr lang="de-CH" dirty="0" smtClean="0"/>
              <a:t>!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6689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OpenCV</a:t>
            </a:r>
            <a:r>
              <a:rPr lang="de-CH" dirty="0" smtClean="0"/>
              <a:t> bietet ein Interface zur Kamera an.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9392A-470E-486C-AB5F-059C63D94D78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6568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910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21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08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9703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2347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867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175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3142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413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146"/>
            <a:ext cx="10018713" cy="1174524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66345"/>
            <a:ext cx="10018713" cy="4424855"/>
          </a:xfrm>
        </p:spPr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058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487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0475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31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852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976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72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093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FC79076-3416-4043-8572-56C24EA2A1F5}" type="datetimeFigureOut">
              <a:rPr lang="de-CH" smtClean="0"/>
              <a:t>20.06.2018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755FC4F-D3AF-433E-A07D-33A50C95B0D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7221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Objekterkennung und Tracking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CAS </a:t>
            </a:r>
            <a:r>
              <a:rPr lang="de-CH" dirty="0"/>
              <a:t> </a:t>
            </a:r>
            <a:r>
              <a:rPr lang="de-CH" dirty="0" smtClean="0"/>
              <a:t>Embedded </a:t>
            </a:r>
            <a:r>
              <a:rPr lang="de-CH" dirty="0"/>
              <a:t>System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926666" y="6427800"/>
            <a:ext cx="6479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Gunnar Heimsch, Alexander Schmid, Valentin Ackermann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32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4" t="4140" r="12838" b="51994"/>
          <a:stretch/>
        </p:blipFill>
        <p:spPr>
          <a:xfrm>
            <a:off x="4089400" y="958404"/>
            <a:ext cx="6845300" cy="5308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111" y="1161603"/>
            <a:ext cx="2071405" cy="4642298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2706" y="2140478"/>
            <a:ext cx="6618687" cy="271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71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Detection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Tracker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OpenCv</a:t>
            </a:r>
            <a:r>
              <a:rPr lang="de-DE" dirty="0" smtClean="0"/>
              <a:t> bietet diverse </a:t>
            </a:r>
            <a:r>
              <a:rPr lang="de-DE" dirty="0" err="1" smtClean="0"/>
              <a:t>Tracker</a:t>
            </a:r>
            <a:r>
              <a:rPr lang="de-DE" dirty="0" smtClean="0"/>
              <a:t> Algorithmen an</a:t>
            </a:r>
          </a:p>
          <a:p>
            <a:r>
              <a:rPr lang="de-DE" dirty="0"/>
              <a:t>Template </a:t>
            </a:r>
            <a:r>
              <a:rPr lang="de-DE" dirty="0" err="1"/>
              <a:t>tracking</a:t>
            </a:r>
            <a:r>
              <a:rPr lang="de-DE" dirty="0"/>
              <a:t>: Ziel (Bildausschnitt und </a:t>
            </a:r>
            <a:r>
              <a:rPr lang="de-DE" dirty="0" err="1"/>
              <a:t>Farbhistogram</a:t>
            </a:r>
            <a:r>
              <a:rPr lang="de-DE" dirty="0"/>
              <a:t>), Transformation welche die </a:t>
            </a:r>
            <a:r>
              <a:rPr lang="de-DE"/>
              <a:t>Bewegung </a:t>
            </a:r>
            <a:r>
              <a:rPr lang="de-DE" smtClean="0"/>
              <a:t>detektiert</a:t>
            </a:r>
            <a:endParaRPr lang="de-DE" dirty="0" smtClean="0"/>
          </a:p>
          <a:p>
            <a:r>
              <a:rPr lang="de-DE" dirty="0" err="1" smtClean="0"/>
              <a:t>Tracker</a:t>
            </a:r>
            <a:r>
              <a:rPr lang="de-DE" dirty="0" smtClean="0"/>
              <a:t> braucht sehr viel Ressourcen. Unbrauchbar auf dem Raspberry Pi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547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GPIO ansteuern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04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Lösungen</a:t>
            </a:r>
            <a:endParaRPr lang="de-DE" dirty="0"/>
          </a:p>
        </p:txBody>
      </p:sp>
      <p:graphicFrame>
        <p:nvGraphicFramePr>
          <p:cNvPr id="8" name="Inhaltsplatzhalter 7"/>
          <p:cNvGraphicFramePr>
            <a:graphicFrameLocks noGrp="1"/>
          </p:cNvGraphicFramePr>
          <p:nvPr>
            <p:ph idx="1"/>
          </p:nvPr>
        </p:nvGraphicFramePr>
        <p:xfrm>
          <a:off x="1484311" y="2239197"/>
          <a:ext cx="1001871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3742"/>
                <a:gridCol w="2003742"/>
                <a:gridCol w="2003742"/>
                <a:gridCol w="2003742"/>
                <a:gridCol w="2003742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PWM Hat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Software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SYSFS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Mittels Register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Existierende </a:t>
                      </a:r>
                      <a:r>
                        <a:rPr lang="de-DE" dirty="0" err="1" smtClean="0"/>
                        <a:t>Lib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Gute Kapselung,</a:t>
                      </a:r>
                      <a:r>
                        <a:rPr lang="de-DE" baseline="0" dirty="0" smtClean="0"/>
                        <a:t>  schnell umgesetzt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Schnellstes PWM möglich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Nachteil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Preis(ca. 20.-)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Jitter</a:t>
                      </a:r>
                      <a:r>
                        <a:rPr lang="de-DE" dirty="0" smtClean="0"/>
                        <a:t> auf PWM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Permissions</a:t>
                      </a:r>
                      <a:r>
                        <a:rPr lang="de-DE" baseline="0" dirty="0" smtClean="0"/>
                        <a:t> müssen jedes Mal gesetzt werden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Adressen ändern bei neuem Chip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Geschwindigkeit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1526Hz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 5kHz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Max.</a:t>
                      </a:r>
                      <a:r>
                        <a:rPr lang="de-DE" baseline="0" dirty="0" smtClean="0"/>
                        <a:t> 5Mhz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22MHz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48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PWM ausgeben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ist ein File</a:t>
            </a:r>
          </a:p>
          <a:p>
            <a:r>
              <a:rPr lang="de-DE" dirty="0" err="1" smtClean="0"/>
              <a:t>Permissions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period</a:t>
            </a:r>
            <a:endParaRPr lang="de-DE" dirty="0" smtClean="0"/>
          </a:p>
          <a:p>
            <a:r>
              <a:rPr lang="de-DE" dirty="0"/>
              <a:t>echo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ns</a:t>
            </a:r>
            <a:r>
              <a:rPr lang="de-DE" dirty="0" smtClean="0"/>
              <a:t> &gt; </a:t>
            </a:r>
            <a:r>
              <a:rPr lang="de-DE" dirty="0"/>
              <a:t>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</a:t>
            </a:r>
            <a:r>
              <a:rPr lang="de-DE" sz="2100" dirty="0" smtClean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duty_cycle</a:t>
            </a:r>
            <a:endParaRPr lang="de-DE" dirty="0" smtClean="0"/>
          </a:p>
          <a:p>
            <a:r>
              <a:rPr lang="de-DE" dirty="0"/>
              <a:t>echo 1</a:t>
            </a:r>
            <a:r>
              <a:rPr lang="de-DE" dirty="0" smtClean="0"/>
              <a:t> </a:t>
            </a:r>
            <a:r>
              <a:rPr lang="de-DE" dirty="0"/>
              <a:t>&gt; /</a:t>
            </a:r>
            <a:r>
              <a:rPr lang="de-DE" dirty="0" err="1" smtClean="0"/>
              <a:t>sys</a:t>
            </a:r>
            <a:r>
              <a:rPr lang="de-DE" dirty="0" smtClean="0"/>
              <a:t>/</a:t>
            </a:r>
            <a:r>
              <a:rPr lang="de-DE" dirty="0" err="1" smtClean="0"/>
              <a:t>class</a:t>
            </a:r>
            <a:r>
              <a:rPr lang="de-DE" dirty="0" smtClean="0"/>
              <a:t>/</a:t>
            </a:r>
            <a:r>
              <a:rPr lang="de-DE" dirty="0" err="1" smtClean="0"/>
              <a:t>pwm</a:t>
            </a:r>
            <a:r>
              <a:rPr lang="de-DE" dirty="0" smtClean="0"/>
              <a:t>/pwmchip0/pwm</a:t>
            </a:r>
            <a:r>
              <a:rPr lang="de-DE" sz="2100" dirty="0">
                <a:latin typeface="Arial" charset="0"/>
                <a:ea typeface="Arial" charset="0"/>
                <a:cs typeface="Arial" charset="0"/>
              </a:rPr>
              <a:t>0</a:t>
            </a:r>
            <a:r>
              <a:rPr lang="de-DE" dirty="0" smtClean="0"/>
              <a:t>/</a:t>
            </a:r>
            <a:r>
              <a:rPr lang="de-DE" dirty="0" err="1" smtClean="0"/>
              <a:t>enable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03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Servo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771"/>
          <a:stretch/>
        </p:blipFill>
        <p:spPr>
          <a:xfrm>
            <a:off x="3501892" y="1352770"/>
            <a:ext cx="4202191" cy="4424362"/>
          </a:xfrm>
        </p:spPr>
      </p:pic>
      <p:pic>
        <p:nvPicPr>
          <p:cNvPr id="5" name="Inhaltsplatzhalt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32" r="14518"/>
          <a:stretch/>
        </p:blipFill>
        <p:spPr>
          <a:xfrm>
            <a:off x="7945823" y="1520942"/>
            <a:ext cx="798786" cy="4424362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8744609" y="1944412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-90°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744608" y="3228260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  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8744608" y="4640205"/>
            <a:ext cx="767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" charset="0"/>
                <a:ea typeface="Arial" charset="0"/>
                <a:cs typeface="Arial" charset="0"/>
              </a:rPr>
              <a:t>+</a:t>
            </a:r>
            <a:r>
              <a:rPr lang="de-DE" sz="2000" dirty="0" smtClean="0">
                <a:latin typeface="Arial" charset="0"/>
                <a:ea typeface="Arial" charset="0"/>
                <a:cs typeface="Arial" charset="0"/>
              </a:rPr>
              <a:t>90°</a:t>
            </a:r>
            <a:endParaRPr lang="de-DE" sz="2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18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Idealisierung der Flugbahn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99802" l="9995" r="89980">
                        <a14:foregroundMark x1="53423" y1="61640" x2="53423" y2="61640"/>
                        <a14:foregroundMark x1="51290" y1="54332" x2="51290" y2="54332"/>
                        <a14:foregroundMark x1="51538" y1="49537" x2="51538" y2="49537"/>
                        <a14:foregroundMark x1="52480" y1="68618" x2="52480" y2="686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69" y="1692167"/>
            <a:ext cx="4706464" cy="3529849"/>
          </a:xfrm>
        </p:spPr>
      </p:pic>
      <p:cxnSp>
        <p:nvCxnSpPr>
          <p:cNvPr id="6" name="Gerade Verbindung mit Pfeil 5"/>
          <p:cNvCxnSpPr/>
          <p:nvPr/>
        </p:nvCxnSpPr>
        <p:spPr>
          <a:xfrm flipV="1">
            <a:off x="3564214" y="3079653"/>
            <a:ext cx="6206595" cy="76319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ogen 6"/>
          <p:cNvSpPr/>
          <p:nvPr/>
        </p:nvSpPr>
        <p:spPr>
          <a:xfrm rot="325983">
            <a:off x="4285054" y="2593913"/>
            <a:ext cx="6009282" cy="678919"/>
          </a:xfrm>
          <a:prstGeom prst="arc">
            <a:avLst>
              <a:gd name="adj1" fmla="val 11050058"/>
              <a:gd name="adj2" fmla="val 21329055"/>
            </a:avLst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993" b="68221" l="31126" r="6403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77" t="30460" r="36265" b="32414"/>
          <a:stretch/>
        </p:blipFill>
        <p:spPr>
          <a:xfrm rot="10800000">
            <a:off x="9771441" y="2354987"/>
            <a:ext cx="1340070" cy="134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99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7509" y="2841738"/>
            <a:ext cx="2316983" cy="1174524"/>
          </a:xfrm>
        </p:spPr>
        <p:txBody>
          <a:bodyPr>
            <a:normAutofit/>
          </a:bodyPr>
          <a:lstStyle/>
          <a:p>
            <a:r>
              <a:rPr lang="de-DE" sz="6000" smtClean="0"/>
              <a:t>Demo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83725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Geschwindigkeit der Erfassung</a:t>
            </a:r>
            <a:endParaRPr lang="de-DE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323"/>
              </p:ext>
            </p:extLst>
          </p:nvPr>
        </p:nvGraphicFramePr>
        <p:xfrm>
          <a:off x="2127693" y="2208224"/>
          <a:ext cx="812799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 smtClean="0"/>
                        <a:t>Funktion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Ohne </a:t>
                      </a:r>
                      <a:r>
                        <a:rPr lang="de-CH" dirty="0" err="1" smtClean="0"/>
                        <a:t>floating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point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unit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Mit </a:t>
                      </a:r>
                      <a:r>
                        <a:rPr lang="de-CH" dirty="0" err="1" smtClean="0"/>
                        <a:t>floating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point</a:t>
                      </a:r>
                      <a:r>
                        <a:rPr lang="de-CH" baseline="0" dirty="0" smtClean="0"/>
                        <a:t> </a:t>
                      </a:r>
                      <a:r>
                        <a:rPr lang="de-CH" baseline="0" dirty="0" err="1" smtClean="0"/>
                        <a:t>unit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HoughCircles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23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16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One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main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cycle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60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44 </a:t>
                      </a:r>
                      <a:r>
                        <a:rPr lang="de-CH" dirty="0" err="1" smtClean="0"/>
                        <a:t>ms</a:t>
                      </a:r>
                      <a:endParaRPr lang="de-CH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2105200" y="3347874"/>
            <a:ext cx="8833733" cy="1562792"/>
          </a:xfrm>
        </p:spPr>
        <p:txBody>
          <a:bodyPr>
            <a:normAutofit/>
          </a:bodyPr>
          <a:lstStyle/>
          <a:p>
            <a:r>
              <a:rPr lang="de-DE" dirty="0" smtClean="0"/>
              <a:t>Compiler Optimierungen hatten keinen relevanten Einfluss</a:t>
            </a:r>
          </a:p>
          <a:p>
            <a:r>
              <a:rPr lang="de-DE" dirty="0" err="1" smtClean="0"/>
              <a:t>OpenCV</a:t>
            </a:r>
            <a:r>
              <a:rPr lang="de-DE" dirty="0" smtClean="0"/>
              <a:t> bietet Schnittstelle zur Kamera</a:t>
            </a:r>
          </a:p>
        </p:txBody>
      </p:sp>
    </p:spTree>
    <p:extLst>
      <p:ext uri="{BB962C8B-B14F-4D97-AF65-F5344CB8AC3E}">
        <p14:creationId xmlns:p14="http://schemas.microsoft.com/office/powerpoint/2010/main" val="1123401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 Koordinatensystem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668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Ablauf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683325" y="1187670"/>
            <a:ext cx="5620683" cy="5580992"/>
          </a:xfrm>
        </p:spPr>
        <p:txBody>
          <a:bodyPr>
            <a:normAutofit fontScale="92500" lnSpcReduction="20000"/>
          </a:bodyPr>
          <a:lstStyle/>
          <a:p>
            <a:r>
              <a:rPr lang="de-CH" dirty="0" smtClean="0"/>
              <a:t>Projektspezifikation</a:t>
            </a:r>
          </a:p>
          <a:p>
            <a:r>
              <a:rPr lang="de-CH" dirty="0" smtClean="0"/>
              <a:t>Aufbau</a:t>
            </a:r>
          </a:p>
          <a:p>
            <a:r>
              <a:rPr lang="de-CH" dirty="0" smtClean="0"/>
              <a:t>On Target</a:t>
            </a:r>
          </a:p>
          <a:p>
            <a:r>
              <a:rPr lang="de-CH" dirty="0" smtClean="0"/>
              <a:t>Klassendiagramm / Ablaufdiagramm</a:t>
            </a:r>
          </a:p>
          <a:p>
            <a:r>
              <a:rPr lang="de-CH" dirty="0" smtClean="0"/>
              <a:t>Bildverarbeitung</a:t>
            </a:r>
          </a:p>
          <a:p>
            <a:r>
              <a:rPr lang="de-CH" dirty="0" smtClean="0"/>
              <a:t>GPIO</a:t>
            </a:r>
          </a:p>
          <a:p>
            <a:r>
              <a:rPr lang="de-CH" dirty="0" smtClean="0"/>
              <a:t>PWM / </a:t>
            </a:r>
            <a:r>
              <a:rPr lang="de-CH" dirty="0" err="1" smtClean="0"/>
              <a:t>Servo</a:t>
            </a:r>
            <a:endParaRPr lang="de-CH" dirty="0" smtClean="0"/>
          </a:p>
          <a:p>
            <a:r>
              <a:rPr lang="de-CH" dirty="0" smtClean="0"/>
              <a:t>Flugbahn</a:t>
            </a:r>
          </a:p>
          <a:p>
            <a:r>
              <a:rPr lang="de-CH" dirty="0" smtClean="0"/>
              <a:t>Demo</a:t>
            </a:r>
          </a:p>
          <a:p>
            <a:r>
              <a:rPr lang="de-CH" dirty="0" smtClean="0"/>
              <a:t>Geschwindigkeit der Erfassung</a:t>
            </a:r>
          </a:p>
          <a:p>
            <a:r>
              <a:rPr lang="de-CH" dirty="0" smtClean="0"/>
              <a:t>Ausblick</a:t>
            </a:r>
          </a:p>
          <a:p>
            <a:r>
              <a:rPr lang="de-CH" dirty="0" smtClean="0"/>
              <a:t>Schlussfolgerung</a:t>
            </a:r>
          </a:p>
          <a:p>
            <a:r>
              <a:rPr lang="de-CH" dirty="0" smtClean="0"/>
              <a:t>Fragen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6262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Schlussfolgerung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Projekt war sehr interessant und lehrreich</a:t>
            </a:r>
          </a:p>
          <a:p>
            <a:r>
              <a:rPr lang="de-DE" dirty="0" smtClean="0"/>
              <a:t>Unterrichtsinhalt konnte angewendet werden(Signalverarbeitung, C++, </a:t>
            </a:r>
            <a:r>
              <a:rPr lang="de-DE" dirty="0" err="1" smtClean="0"/>
              <a:t>Kernelspace</a:t>
            </a:r>
            <a:r>
              <a:rPr lang="de-DE" dirty="0" smtClean="0"/>
              <a:t>, </a:t>
            </a:r>
            <a:r>
              <a:rPr lang="de-DE" dirty="0" err="1" smtClean="0"/>
              <a:t>Git</a:t>
            </a:r>
            <a:r>
              <a:rPr lang="de-DE" dirty="0" smtClean="0"/>
              <a:t>)</a:t>
            </a:r>
          </a:p>
          <a:p>
            <a:r>
              <a:rPr lang="de-DE" dirty="0" smtClean="0"/>
              <a:t>Auf dem </a:t>
            </a:r>
            <a:r>
              <a:rPr lang="de-DE" dirty="0" err="1" smtClean="0"/>
              <a:t>Raspberry</a:t>
            </a:r>
            <a:r>
              <a:rPr lang="de-DE" dirty="0" smtClean="0"/>
              <a:t> </a:t>
            </a:r>
            <a:r>
              <a:rPr lang="de-DE" dirty="0" err="1" smtClean="0"/>
              <a:t>pi</a:t>
            </a:r>
            <a:r>
              <a:rPr lang="de-DE" dirty="0" smtClean="0"/>
              <a:t> lassen sich sehr schnell Konzepte testen</a:t>
            </a:r>
          </a:p>
          <a:p>
            <a:r>
              <a:rPr lang="de-DE" dirty="0" smtClean="0"/>
              <a:t>Rechenleistung für diese Anwendung zu klein</a:t>
            </a:r>
          </a:p>
          <a:p>
            <a:r>
              <a:rPr lang="de-DE" dirty="0" smtClean="0"/>
              <a:t>Bei Problemen hilft die </a:t>
            </a:r>
            <a:r>
              <a:rPr lang="de-DE" dirty="0" err="1" smtClean="0"/>
              <a:t>grosse</a:t>
            </a:r>
            <a:r>
              <a:rPr lang="de-DE" dirty="0" smtClean="0"/>
              <a:t> Community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372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4414344" y="2841738"/>
            <a:ext cx="3363313" cy="117452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sz="6000" dirty="0" smtClean="0"/>
              <a:t>Fragen?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126568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Projektspezifikation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994205"/>
            <a:ext cx="10018713" cy="2737822"/>
          </a:xfrm>
        </p:spPr>
        <p:txBody>
          <a:bodyPr anchor="t"/>
          <a:lstStyle/>
          <a:p>
            <a:pPr marL="0" indent="0">
              <a:buNone/>
            </a:pPr>
            <a:r>
              <a:rPr lang="de-CH" dirty="0"/>
              <a:t>Das Ziel dieses Projekts ist, dass mit Hilfe einer Kamera ein Tischtennisball erkannt, mit Hilfe zweier </a:t>
            </a:r>
            <a:r>
              <a:rPr lang="de-CH" dirty="0" err="1" smtClean="0"/>
              <a:t>Servos</a:t>
            </a:r>
            <a:r>
              <a:rPr lang="de-CH" dirty="0" smtClean="0"/>
              <a:t> </a:t>
            </a:r>
            <a:r>
              <a:rPr lang="de-CH" dirty="0"/>
              <a:t>verfolgt und durch Luftdruck abgelenkt werden kann. Die </a:t>
            </a:r>
            <a:r>
              <a:rPr lang="de-CH" dirty="0" err="1"/>
              <a:t>Servos</a:t>
            </a:r>
            <a:r>
              <a:rPr lang="de-CH" dirty="0"/>
              <a:t> decken die Pan- und </a:t>
            </a:r>
            <a:r>
              <a:rPr lang="de-CH" dirty="0" err="1" smtClean="0"/>
              <a:t>Tilt</a:t>
            </a:r>
            <a:r>
              <a:rPr lang="de-CH" dirty="0" smtClean="0"/>
              <a:t>-Achse </a:t>
            </a:r>
            <a:r>
              <a:rPr lang="de-CH" dirty="0"/>
              <a:t>ab. 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682" y="2248635"/>
            <a:ext cx="5795359" cy="446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8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3" b="4571"/>
          <a:stretch/>
        </p:blipFill>
        <p:spPr>
          <a:xfrm>
            <a:off x="2338978" y="1041981"/>
            <a:ext cx="8474333" cy="49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0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On Target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Alles auf dem </a:t>
            </a:r>
            <a:r>
              <a:rPr lang="de-DE" dirty="0" err="1" smtClean="0"/>
              <a:t>Raspberry</a:t>
            </a:r>
            <a:r>
              <a:rPr lang="de-DE" dirty="0" smtClean="0"/>
              <a:t> Pi (</a:t>
            </a:r>
            <a:r>
              <a:rPr lang="de-DE" dirty="0" err="1" smtClean="0"/>
              <a:t>Eclipse</a:t>
            </a:r>
            <a:r>
              <a:rPr lang="de-DE" dirty="0" smtClean="0"/>
              <a:t>, </a:t>
            </a:r>
            <a:r>
              <a:rPr lang="de-DE" dirty="0" err="1" smtClean="0"/>
              <a:t>openCV</a:t>
            </a:r>
            <a:r>
              <a:rPr lang="de-DE" dirty="0" smtClean="0"/>
              <a:t>, Tools,...)</a:t>
            </a:r>
          </a:p>
          <a:p>
            <a:r>
              <a:rPr lang="de-DE" dirty="0"/>
              <a:t>SD-Karte kann kopiert werden, alle auf gleichem </a:t>
            </a:r>
            <a:r>
              <a:rPr lang="de-DE" dirty="0" smtClean="0"/>
              <a:t>Stand</a:t>
            </a:r>
          </a:p>
          <a:p>
            <a:r>
              <a:rPr lang="de-DE" dirty="0" smtClean="0"/>
              <a:t>Programme müssen für Architektur kompiliert werden</a:t>
            </a:r>
          </a:p>
          <a:p>
            <a:r>
              <a:rPr lang="de-DE" dirty="0" smtClean="0"/>
              <a:t>Vorsicht vor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r>
              <a:rPr lang="de-DE" dirty="0" smtClean="0"/>
              <a:t> </a:t>
            </a:r>
            <a:r>
              <a:rPr lang="de-DE" b="1" dirty="0"/>
              <a:t>-D INSTALL_C_EXAMPLES=ON</a:t>
            </a:r>
            <a:endParaRPr lang="de-DE" b="1" dirty="0" smtClean="0"/>
          </a:p>
          <a:p>
            <a:r>
              <a:rPr lang="de-DE" dirty="0" smtClean="0"/>
              <a:t>Ressourcen sind begrenzt (RAM)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884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5" y="1187670"/>
            <a:ext cx="8680724" cy="5491162"/>
          </a:xfrm>
        </p:spPr>
      </p:pic>
    </p:spTree>
    <p:extLst>
      <p:ext uri="{BB962C8B-B14F-4D97-AF65-F5344CB8AC3E}">
        <p14:creationId xmlns:p14="http://schemas.microsoft.com/office/powerpoint/2010/main" val="13975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Ablaufdiagramm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26" y="770021"/>
            <a:ext cx="9272682" cy="55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Bildverarbeitung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13" y="3061746"/>
            <a:ext cx="10419907" cy="8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8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Bilderkennung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" t="45000" r="908"/>
          <a:stretch/>
        </p:blipFill>
        <p:spPr>
          <a:xfrm>
            <a:off x="3616231" y="1515268"/>
            <a:ext cx="4933950" cy="37719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" t="738" r="1098" b="54860"/>
          <a:stretch/>
        </p:blipFill>
        <p:spPr>
          <a:xfrm>
            <a:off x="7148699" y="3441700"/>
            <a:ext cx="4923246" cy="303841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745" y="1140037"/>
            <a:ext cx="2060997" cy="46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2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348</Words>
  <Application>Microsoft Office PowerPoint</Application>
  <PresentationFormat>Breitbild</PresentationFormat>
  <Paragraphs>96</Paragraphs>
  <Slides>21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Arial</vt:lpstr>
      <vt:lpstr>Calibri</vt:lpstr>
      <vt:lpstr>Corbel</vt:lpstr>
      <vt:lpstr>Parallax</vt:lpstr>
      <vt:lpstr>Objekterkennung und Tracking</vt:lpstr>
      <vt:lpstr>Ablauf</vt:lpstr>
      <vt:lpstr>Projektspezifikation</vt:lpstr>
      <vt:lpstr>Aufbau</vt:lpstr>
      <vt:lpstr>On Target</vt:lpstr>
      <vt:lpstr>Klassendiagramm</vt:lpstr>
      <vt:lpstr>Ablaufdiagramm</vt:lpstr>
      <vt:lpstr>Bildverarbeitung</vt:lpstr>
      <vt:lpstr>Bilderkennung</vt:lpstr>
      <vt:lpstr>Bilderkennung</vt:lpstr>
      <vt:lpstr>Detection vs Tracker</vt:lpstr>
      <vt:lpstr>GPIO ansteuern</vt:lpstr>
      <vt:lpstr>PWM Lösungen</vt:lpstr>
      <vt:lpstr>PWM ausgeben</vt:lpstr>
      <vt:lpstr>Servo</vt:lpstr>
      <vt:lpstr>Idealisierung der Flugbahn</vt:lpstr>
      <vt:lpstr>Demo</vt:lpstr>
      <vt:lpstr>Geschwindigkeit der Erfassung</vt:lpstr>
      <vt:lpstr>Ausblick Koordinatensystem</vt:lpstr>
      <vt:lpstr>Schlussfolgerung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Objekterkennung und Tracking</dc:title>
  <dc:creator>Alexander</dc:creator>
  <cp:lastModifiedBy>Alexander</cp:lastModifiedBy>
  <cp:revision>31</cp:revision>
  <dcterms:created xsi:type="dcterms:W3CDTF">2018-06-16T07:14:44Z</dcterms:created>
  <dcterms:modified xsi:type="dcterms:W3CDTF">2018-06-20T19:38:18Z</dcterms:modified>
</cp:coreProperties>
</file>

<file path=docProps/thumbnail.jpeg>
</file>